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72" r:id="rId1"/>
  </p:sldMasterIdLst>
  <p:notesMasterIdLst>
    <p:notesMasterId r:id="rId20"/>
  </p:notesMasterIdLst>
  <p:sldIdLst>
    <p:sldId id="257" r:id="rId2"/>
    <p:sldId id="295" r:id="rId3"/>
    <p:sldId id="273" r:id="rId4"/>
    <p:sldId id="297" r:id="rId5"/>
    <p:sldId id="279" r:id="rId6"/>
    <p:sldId id="281" r:id="rId7"/>
    <p:sldId id="284" r:id="rId8"/>
    <p:sldId id="283" r:id="rId9"/>
    <p:sldId id="287" r:id="rId10"/>
    <p:sldId id="288" r:id="rId11"/>
    <p:sldId id="290" r:id="rId12"/>
    <p:sldId id="291" r:id="rId13"/>
    <p:sldId id="277" r:id="rId14"/>
    <p:sldId id="285" r:id="rId15"/>
    <p:sldId id="296" r:id="rId16"/>
    <p:sldId id="278" r:id="rId17"/>
    <p:sldId id="293" r:id="rId18"/>
    <p:sldId id="266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1AD81FA-129A-4E8B-B21F-CCAC81251421}">
          <p14:sldIdLst>
            <p14:sldId id="257"/>
            <p14:sldId id="295"/>
            <p14:sldId id="273"/>
            <p14:sldId id="297"/>
          </p14:sldIdLst>
        </p14:section>
        <p14:section name="By Timezones" id="{CCC06010-A8BA-4402-8AF7-6D9B1481C52A}">
          <p14:sldIdLst>
            <p14:sldId id="279"/>
            <p14:sldId id="281"/>
            <p14:sldId id="284"/>
            <p14:sldId id="283"/>
          </p14:sldIdLst>
        </p14:section>
        <p14:section name="By State" id="{0B85CC4B-3437-4442-BE65-6A05467E8D6C}">
          <p14:sldIdLst>
            <p14:sldId id="287"/>
            <p14:sldId id="288"/>
            <p14:sldId id="290"/>
            <p14:sldId id="291"/>
          </p14:sldIdLst>
        </p14:section>
        <p14:section name="By Month" id="{A0A1C400-616E-4A65-BA9C-A4FC99C69758}">
          <p14:sldIdLst>
            <p14:sldId id="277"/>
          </p14:sldIdLst>
        </p14:section>
        <p14:section name="By Day" id="{BAB99A44-9876-49B6-9302-5438D9EAF48E}">
          <p14:sldIdLst>
            <p14:sldId id="285"/>
          </p14:sldIdLst>
        </p14:section>
        <p14:section name="By Hour" id="{E59A4C19-E0D8-4D71-A540-1E4D4D105635}">
          <p14:sldIdLst>
            <p14:sldId id="296"/>
          </p14:sldIdLst>
        </p14:section>
        <p14:section name="By Weather Condition" id="{B0FB777C-068D-4E46-8985-9D2A4645102C}">
          <p14:sldIdLst>
            <p14:sldId id="278"/>
          </p14:sldIdLst>
        </p14:section>
        <p14:section name="Summary" id="{164D39D3-A69A-4A4B-9463-07DDA9BAEAA7}">
          <p14:sldIdLst>
            <p14:sldId id="293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4" pos="240" userDrawn="1">
          <p15:clr>
            <a:srgbClr val="A4A3A4"/>
          </p15:clr>
        </p15:guide>
        <p15:guide id="6" orient="horz" pos="144" userDrawn="1">
          <p15:clr>
            <a:srgbClr val="A4A3A4"/>
          </p15:clr>
        </p15:guide>
        <p15:guide id="7" orient="horz" pos="4104" userDrawn="1">
          <p15:clr>
            <a:srgbClr val="A4A3A4"/>
          </p15:clr>
        </p15:guide>
        <p15:guide id="8" pos="7440" userDrawn="1">
          <p15:clr>
            <a:srgbClr val="A4A3A4"/>
          </p15:clr>
        </p15:guide>
        <p15:guide id="13" orient="horz" pos="1512" userDrawn="1">
          <p15:clr>
            <a:srgbClr val="A4A3A4"/>
          </p15:clr>
        </p15:guide>
        <p15:guide id="17" orient="horz" pos="2376" userDrawn="1">
          <p15:clr>
            <a:srgbClr val="A4A3A4"/>
          </p15:clr>
        </p15:guide>
        <p15:guide id="18" pos="4824" userDrawn="1">
          <p15:clr>
            <a:srgbClr val="A4A3A4"/>
          </p15:clr>
        </p15:guide>
        <p15:guide id="20" pos="2016" userDrawn="1">
          <p15:clr>
            <a:srgbClr val="A4A3A4"/>
          </p15:clr>
        </p15:guide>
        <p15:guide id="21" orient="horz" pos="1680" userDrawn="1">
          <p15:clr>
            <a:srgbClr val="A4A3A4"/>
          </p15:clr>
        </p15:guide>
        <p15:guide id="22" orient="horz" pos="1008" userDrawn="1">
          <p15:clr>
            <a:srgbClr val="A4A3A4"/>
          </p15:clr>
        </p15:guide>
        <p15:guide id="23" pos="408" userDrawn="1">
          <p15:clr>
            <a:srgbClr val="A4A3A4"/>
          </p15:clr>
        </p15:guide>
        <p15:guide id="24" orient="horz" pos="792" userDrawn="1">
          <p15:clr>
            <a:srgbClr val="A4A3A4"/>
          </p15:clr>
        </p15:guide>
        <p15:guide id="25" orient="horz" pos="2760" userDrawn="1">
          <p15:clr>
            <a:srgbClr val="A4A3A4"/>
          </p15:clr>
        </p15:guide>
        <p15:guide id="26" orient="horz" pos="3024" userDrawn="1">
          <p15:clr>
            <a:srgbClr val="A4A3A4"/>
          </p15:clr>
        </p15:guide>
        <p15:guide id="27" pos="3840" userDrawn="1">
          <p15:clr>
            <a:srgbClr val="A4A3A4"/>
          </p15:clr>
        </p15:guide>
        <p15:guide id="28" orient="horz" pos="22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0353F"/>
    <a:srgbClr val="43CDD9"/>
    <a:srgbClr val="667181"/>
    <a:srgbClr val="BABABA"/>
    <a:srgbClr val="DBDBDB"/>
    <a:srgbClr val="85E0E7"/>
    <a:srgbClr val="515A6B"/>
    <a:srgbClr val="AFBBBD"/>
    <a:srgbClr val="8FA0A3"/>
    <a:srgbClr val="5FD6D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6692" autoAdjust="0"/>
  </p:normalViewPr>
  <p:slideViewPr>
    <p:cSldViewPr snapToGrid="0" showGuides="1">
      <p:cViewPr varScale="1">
        <p:scale>
          <a:sx n="109" d="100"/>
          <a:sy n="109" d="100"/>
        </p:scale>
        <p:origin x="672" y="108"/>
      </p:cViewPr>
      <p:guideLst>
        <p:guide pos="240"/>
        <p:guide orient="horz" pos="144"/>
        <p:guide orient="horz" pos="4104"/>
        <p:guide pos="7440"/>
        <p:guide orient="horz" pos="1512"/>
        <p:guide orient="horz" pos="2376"/>
        <p:guide pos="4824"/>
        <p:guide pos="2016"/>
        <p:guide orient="horz" pos="1680"/>
        <p:guide orient="horz" pos="1008"/>
        <p:guide pos="408"/>
        <p:guide orient="horz" pos="792"/>
        <p:guide orient="horz" pos="2760"/>
        <p:guide orient="horz" pos="3024"/>
        <p:guide pos="3840"/>
        <p:guide orient="horz" pos="22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hyperlink" Target="https://www.kaggle.com/sobhanmoosavi/us-accidents" TargetMode="Externa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sobhanmoosavi/us-accidents" TargetMode="External"/><Relationship Id="rId2" Type="http://schemas.openxmlformats.org/officeDocument/2006/relationships/image" Target="../media/image4.svg"/><Relationship Id="rId1" Type="http://schemas.openxmlformats.org/officeDocument/2006/relationships/image" Target="../media/image3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11B4B61-83BF-42F0-BB3B-52B9B3ED1F6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912FB72F-2915-43F0-B690-75EBB6D3439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 dirty="0">
              <a:latin typeface="Arial Black" panose="020B0A04020102020204" pitchFamily="34" charset="0"/>
            </a:rPr>
            <a:t>Data:</a:t>
          </a:r>
        </a:p>
        <a:p>
          <a:pPr>
            <a:lnSpc>
              <a:spcPct val="100000"/>
            </a:lnSpc>
            <a:defRPr b="1"/>
          </a:pPr>
          <a:r>
            <a:rPr lang="en-US" dirty="0"/>
            <a:t>Kaggle </a:t>
          </a:r>
        </a:p>
        <a:p>
          <a:pPr>
            <a:lnSpc>
              <a:spcPct val="100000"/>
            </a:lnSpc>
          </a:pPr>
          <a:r>
            <a:rPr lang="en-US" dirty="0">
              <a:hlinkClick xmlns:r="http://schemas.openxmlformats.org/officeDocument/2006/relationships" r:id="rId1"/>
            </a:rPr>
            <a:t>https://www.kaggle.com/sobhanmoosavi/us-accidents</a:t>
          </a:r>
          <a:br>
            <a:rPr lang="en-US" dirty="0"/>
          </a:br>
          <a:r>
            <a:rPr lang="en-US" b="0" i="0" dirty="0"/>
            <a:t>Population by Time zone(s) (2018) (Source: Wikipedia)</a:t>
          </a:r>
          <a:br>
            <a:rPr lang="en-US" dirty="0"/>
          </a:br>
          <a:r>
            <a:rPr lang="en-US" b="0" i="0" dirty="0"/>
            <a:t>Population by State(s) (2018) (Source: Wikipedia)</a:t>
          </a:r>
          <a:br>
            <a:rPr lang="en-US" dirty="0"/>
          </a:br>
          <a:r>
            <a:rPr lang="en-US" b="0" i="0" dirty="0"/>
            <a:t>Land area (sq. miles) by State(s) (2018) (Source: Wikipedia)</a:t>
          </a:r>
          <a:endParaRPr lang="en-US" dirty="0"/>
        </a:p>
        <a:p>
          <a:pPr>
            <a:lnSpc>
              <a:spcPct val="100000"/>
            </a:lnSpc>
            <a:defRPr b="1"/>
          </a:pPr>
          <a:endParaRPr lang="en-US" dirty="0"/>
        </a:p>
      </dgm:t>
    </dgm:pt>
    <dgm:pt modelId="{88EA1C8E-03C6-408E-BE3B-D8BC1FC37CFE}" type="parTrans" cxnId="{4448F58C-CB38-4DC2-B6D7-0B62652361DA}">
      <dgm:prSet/>
      <dgm:spPr/>
      <dgm:t>
        <a:bodyPr/>
        <a:lstStyle/>
        <a:p>
          <a:endParaRPr lang="en-US"/>
        </a:p>
      </dgm:t>
    </dgm:pt>
    <dgm:pt modelId="{232299F0-5BD0-410D-BB56-58162DA63F00}" type="sibTrans" cxnId="{4448F58C-CB38-4DC2-B6D7-0B62652361DA}">
      <dgm:prSet/>
      <dgm:spPr/>
      <dgm:t>
        <a:bodyPr/>
        <a:lstStyle/>
        <a:p>
          <a:endParaRPr lang="en-US"/>
        </a:p>
      </dgm:t>
    </dgm:pt>
    <dgm:pt modelId="{3FA47201-A068-493C-9DF0-5C394942BEFB}">
      <dgm:prSet custT="1"/>
      <dgm:spPr/>
      <dgm:t>
        <a:bodyPr/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 Black" panose="020B0A04020102020204" pitchFamily="34" charset="0"/>
              <a:ea typeface="+mn-ea"/>
              <a:cs typeface="+mn-cs"/>
            </a:rPr>
            <a:t>Cleanup process include:</a:t>
          </a:r>
        </a:p>
        <a:p>
          <a:pPr marL="0" lvl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 dirty="0"/>
            <a:t>Drop columns not being used for analysis</a:t>
          </a:r>
          <a:br>
            <a:rPr lang="en-US" sz="1400" kern="1200" dirty="0"/>
          </a:br>
          <a:r>
            <a:rPr lang="en-US" sz="1400" b="0" i="0" kern="1200" dirty="0"/>
            <a:t>Drop rows with all columns </a:t>
          </a:r>
          <a:r>
            <a:rPr lang="en-US" sz="1400" b="0" i="0" kern="1200" dirty="0" err="1"/>
            <a:t>na</a:t>
          </a:r>
          <a:r>
            <a:rPr lang="en-US" sz="1400" b="0" i="0" kern="1200" dirty="0"/>
            <a:t>/null</a:t>
          </a:r>
          <a:br>
            <a:rPr lang="en-US" sz="1400" kern="1200" dirty="0"/>
          </a:br>
          <a:r>
            <a:rPr lang="en-US" sz="1400" b="0" i="0" kern="1200" dirty="0"/>
            <a:t>Drop rows that have </a:t>
          </a:r>
          <a:r>
            <a:rPr lang="en-US" sz="1400" b="0" i="0" kern="1200" dirty="0" err="1"/>
            <a:t>na</a:t>
          </a:r>
          <a:r>
            <a:rPr lang="en-US" sz="1400" b="0" i="0" kern="1200" dirty="0"/>
            <a:t>/null value for the columns being analyzed</a:t>
          </a:r>
          <a:br>
            <a:rPr lang="en-US" sz="1400" kern="1200" dirty="0"/>
          </a:br>
          <a:r>
            <a:rPr lang="en-US" sz="1400" b="0" i="0" kern="1200" dirty="0"/>
            <a:t>Drop rows which are less than year 2017 &amp; greater than year 2018Additonal</a:t>
          </a:r>
          <a:endParaRPr lang="en-US" sz="1400" b="1" kern="1200" dirty="0"/>
        </a:p>
      </dgm:t>
    </dgm:pt>
    <dgm:pt modelId="{04B685A3-6BEA-416C-B486-D35B92FD7B22}" type="parTrans" cxnId="{16915AF7-19ED-4A0C-A093-30046A90A3ED}">
      <dgm:prSet/>
      <dgm:spPr/>
      <dgm:t>
        <a:bodyPr/>
        <a:lstStyle/>
        <a:p>
          <a:endParaRPr lang="en-US"/>
        </a:p>
      </dgm:t>
    </dgm:pt>
    <dgm:pt modelId="{62AB0911-B473-4922-8C50-D718B5C9F65B}" type="sibTrans" cxnId="{16915AF7-19ED-4A0C-A093-30046A90A3ED}">
      <dgm:prSet/>
      <dgm:spPr/>
      <dgm:t>
        <a:bodyPr/>
        <a:lstStyle/>
        <a:p>
          <a:endParaRPr lang="en-US"/>
        </a:p>
      </dgm:t>
    </dgm:pt>
    <dgm:pt modelId="{909393CD-7239-4956-AD7A-60FA485CCC0E}" type="pres">
      <dgm:prSet presAssocID="{E11B4B61-83BF-42F0-BB3B-52B9B3ED1F63}" presName="root" presStyleCnt="0">
        <dgm:presLayoutVars>
          <dgm:dir/>
          <dgm:resizeHandles val="exact"/>
        </dgm:presLayoutVars>
      </dgm:prSet>
      <dgm:spPr/>
    </dgm:pt>
    <dgm:pt modelId="{E75A4826-B71D-48C6-9180-DA7D1EA1C835}" type="pres">
      <dgm:prSet presAssocID="{912FB72F-2915-43F0-B690-75EBB6D3439A}" presName="compNode" presStyleCnt="0"/>
      <dgm:spPr/>
    </dgm:pt>
    <dgm:pt modelId="{FFF9170D-68CC-470A-8DC4-A57CFEB5885C}" type="pres">
      <dgm:prSet presAssocID="{912FB72F-2915-43F0-B690-75EBB6D3439A}" presName="iconRect" presStyleLbl="node1" presStyleIdx="0" presStyleCnt="2" custLinFactNeighborY="-152"/>
      <dgm:spPr>
        <a:blipFill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esearch"/>
        </a:ext>
      </dgm:extLst>
    </dgm:pt>
    <dgm:pt modelId="{EAFA36E9-4C5F-43B4-8BD5-DE1142DC0DDB}" type="pres">
      <dgm:prSet presAssocID="{912FB72F-2915-43F0-B690-75EBB6D3439A}" presName="iconSpace" presStyleCnt="0"/>
      <dgm:spPr/>
    </dgm:pt>
    <dgm:pt modelId="{261C266E-01BF-472E-9CAC-4323D2DEFE49}" type="pres">
      <dgm:prSet presAssocID="{912FB72F-2915-43F0-B690-75EBB6D3439A}" presName="parTx" presStyleLbl="revTx" presStyleIdx="0" presStyleCnt="4">
        <dgm:presLayoutVars>
          <dgm:chMax val="0"/>
          <dgm:chPref val="0"/>
        </dgm:presLayoutVars>
      </dgm:prSet>
      <dgm:spPr/>
    </dgm:pt>
    <dgm:pt modelId="{72398484-6139-4ADE-B8D9-CCA39E60BD05}" type="pres">
      <dgm:prSet presAssocID="{912FB72F-2915-43F0-B690-75EBB6D3439A}" presName="txSpace" presStyleCnt="0"/>
      <dgm:spPr/>
    </dgm:pt>
    <dgm:pt modelId="{05620137-7B78-4607-82CB-C095BC684AE5}" type="pres">
      <dgm:prSet presAssocID="{912FB72F-2915-43F0-B690-75EBB6D3439A}" presName="desTx" presStyleLbl="revTx" presStyleIdx="1" presStyleCnt="4">
        <dgm:presLayoutVars/>
      </dgm:prSet>
      <dgm:spPr/>
    </dgm:pt>
    <dgm:pt modelId="{9F651158-58E6-4D21-9BF0-CD3E2F67BA33}" type="pres">
      <dgm:prSet presAssocID="{232299F0-5BD0-410D-BB56-58162DA63F00}" presName="sibTrans" presStyleCnt="0"/>
      <dgm:spPr/>
    </dgm:pt>
    <dgm:pt modelId="{1C65E202-6AEF-46F0-938B-BF69BABE9184}" type="pres">
      <dgm:prSet presAssocID="{3FA47201-A068-493C-9DF0-5C394942BEFB}" presName="compNode" presStyleCnt="0"/>
      <dgm:spPr/>
    </dgm:pt>
    <dgm:pt modelId="{05FAE51F-F6D5-464C-A3A3-633F01E5F6D2}" type="pres">
      <dgm:prSet presAssocID="{3FA47201-A068-493C-9DF0-5C394942BEFB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D976D4A-DF5A-4644-A1F9-D7A627F5E87E}" type="pres">
      <dgm:prSet presAssocID="{3FA47201-A068-493C-9DF0-5C394942BEFB}" presName="iconSpace" presStyleCnt="0"/>
      <dgm:spPr/>
    </dgm:pt>
    <dgm:pt modelId="{6575AD1E-1647-48E2-94F4-061FBB9ACA95}" type="pres">
      <dgm:prSet presAssocID="{3FA47201-A068-493C-9DF0-5C394942BEFB}" presName="parTx" presStyleLbl="revTx" presStyleIdx="2" presStyleCnt="4">
        <dgm:presLayoutVars>
          <dgm:chMax val="0"/>
          <dgm:chPref val="0"/>
        </dgm:presLayoutVars>
      </dgm:prSet>
      <dgm:spPr/>
    </dgm:pt>
    <dgm:pt modelId="{56D69FBD-F409-4D79-B2E3-76B2205A4EF9}" type="pres">
      <dgm:prSet presAssocID="{3FA47201-A068-493C-9DF0-5C394942BEFB}" presName="txSpace" presStyleCnt="0"/>
      <dgm:spPr/>
    </dgm:pt>
    <dgm:pt modelId="{5AA676D2-9D9F-4C4E-B4A6-49B5EDE3E9D8}" type="pres">
      <dgm:prSet presAssocID="{3FA47201-A068-493C-9DF0-5C394942BEFB}" presName="desTx" presStyleLbl="revTx" presStyleIdx="3" presStyleCnt="4">
        <dgm:presLayoutVars/>
      </dgm:prSet>
      <dgm:spPr/>
    </dgm:pt>
  </dgm:ptLst>
  <dgm:cxnLst>
    <dgm:cxn modelId="{C00F2401-394D-49C8-A9D3-315DD3A79318}" type="presOf" srcId="{912FB72F-2915-43F0-B690-75EBB6D3439A}" destId="{261C266E-01BF-472E-9CAC-4323D2DEFE49}" srcOrd="0" destOrd="0" presId="urn:microsoft.com/office/officeart/2018/2/layout/IconLabelDescriptionList"/>
    <dgm:cxn modelId="{8BE94F1A-06D9-415C-AD2B-500C8D6A3970}" type="presOf" srcId="{E11B4B61-83BF-42F0-BB3B-52B9B3ED1F63}" destId="{909393CD-7239-4956-AD7A-60FA485CCC0E}" srcOrd="0" destOrd="0" presId="urn:microsoft.com/office/officeart/2018/2/layout/IconLabelDescriptionList"/>
    <dgm:cxn modelId="{4448F58C-CB38-4DC2-B6D7-0B62652361DA}" srcId="{E11B4B61-83BF-42F0-BB3B-52B9B3ED1F63}" destId="{912FB72F-2915-43F0-B690-75EBB6D3439A}" srcOrd="0" destOrd="0" parTransId="{88EA1C8E-03C6-408E-BE3B-D8BC1FC37CFE}" sibTransId="{232299F0-5BD0-410D-BB56-58162DA63F00}"/>
    <dgm:cxn modelId="{364C52AB-F58E-490A-8D9B-F55D1BFE011F}" type="presOf" srcId="{3FA47201-A068-493C-9DF0-5C394942BEFB}" destId="{6575AD1E-1647-48E2-94F4-061FBB9ACA95}" srcOrd="0" destOrd="0" presId="urn:microsoft.com/office/officeart/2018/2/layout/IconLabelDescriptionList"/>
    <dgm:cxn modelId="{16915AF7-19ED-4A0C-A093-30046A90A3ED}" srcId="{E11B4B61-83BF-42F0-BB3B-52B9B3ED1F63}" destId="{3FA47201-A068-493C-9DF0-5C394942BEFB}" srcOrd="1" destOrd="0" parTransId="{04B685A3-6BEA-416C-B486-D35B92FD7B22}" sibTransId="{62AB0911-B473-4922-8C50-D718B5C9F65B}"/>
    <dgm:cxn modelId="{A47293F7-FDA7-4E19-B6BD-EDFEDE4C49DA}" type="presParOf" srcId="{909393CD-7239-4956-AD7A-60FA485CCC0E}" destId="{E75A4826-B71D-48C6-9180-DA7D1EA1C835}" srcOrd="0" destOrd="0" presId="urn:microsoft.com/office/officeart/2018/2/layout/IconLabelDescriptionList"/>
    <dgm:cxn modelId="{8AC43FF8-44B0-468C-8840-3630A30F255E}" type="presParOf" srcId="{E75A4826-B71D-48C6-9180-DA7D1EA1C835}" destId="{FFF9170D-68CC-470A-8DC4-A57CFEB5885C}" srcOrd="0" destOrd="0" presId="urn:microsoft.com/office/officeart/2018/2/layout/IconLabelDescriptionList"/>
    <dgm:cxn modelId="{9D90CD17-C6E3-4196-8D1E-54EE9729397C}" type="presParOf" srcId="{E75A4826-B71D-48C6-9180-DA7D1EA1C835}" destId="{EAFA36E9-4C5F-43B4-8BD5-DE1142DC0DDB}" srcOrd="1" destOrd="0" presId="urn:microsoft.com/office/officeart/2018/2/layout/IconLabelDescriptionList"/>
    <dgm:cxn modelId="{AECB6556-1114-4CD7-9C30-0C510587FC3A}" type="presParOf" srcId="{E75A4826-B71D-48C6-9180-DA7D1EA1C835}" destId="{261C266E-01BF-472E-9CAC-4323D2DEFE49}" srcOrd="2" destOrd="0" presId="urn:microsoft.com/office/officeart/2018/2/layout/IconLabelDescriptionList"/>
    <dgm:cxn modelId="{CE708CC5-4057-464F-804F-F5F70375568E}" type="presParOf" srcId="{E75A4826-B71D-48C6-9180-DA7D1EA1C835}" destId="{72398484-6139-4ADE-B8D9-CCA39E60BD05}" srcOrd="3" destOrd="0" presId="urn:microsoft.com/office/officeart/2018/2/layout/IconLabelDescriptionList"/>
    <dgm:cxn modelId="{979406ED-4179-4585-B539-9AE8ECE15B71}" type="presParOf" srcId="{E75A4826-B71D-48C6-9180-DA7D1EA1C835}" destId="{05620137-7B78-4607-82CB-C095BC684AE5}" srcOrd="4" destOrd="0" presId="urn:microsoft.com/office/officeart/2018/2/layout/IconLabelDescriptionList"/>
    <dgm:cxn modelId="{2A7FBF6C-3598-454B-96DF-4AB7A9244A64}" type="presParOf" srcId="{909393CD-7239-4956-AD7A-60FA485CCC0E}" destId="{9F651158-58E6-4D21-9BF0-CD3E2F67BA33}" srcOrd="1" destOrd="0" presId="urn:microsoft.com/office/officeart/2018/2/layout/IconLabelDescriptionList"/>
    <dgm:cxn modelId="{37F803AA-D8BB-4A1D-9185-B2F28D460196}" type="presParOf" srcId="{909393CD-7239-4956-AD7A-60FA485CCC0E}" destId="{1C65E202-6AEF-46F0-938B-BF69BABE9184}" srcOrd="2" destOrd="0" presId="urn:microsoft.com/office/officeart/2018/2/layout/IconLabelDescriptionList"/>
    <dgm:cxn modelId="{70578A04-C6D2-45F7-B376-68327E3DCB67}" type="presParOf" srcId="{1C65E202-6AEF-46F0-938B-BF69BABE9184}" destId="{05FAE51F-F6D5-464C-A3A3-633F01E5F6D2}" srcOrd="0" destOrd="0" presId="urn:microsoft.com/office/officeart/2018/2/layout/IconLabelDescriptionList"/>
    <dgm:cxn modelId="{84FAA484-D28E-4356-A588-D03911BF2703}" type="presParOf" srcId="{1C65E202-6AEF-46F0-938B-BF69BABE9184}" destId="{5D976D4A-DF5A-4644-A1F9-D7A627F5E87E}" srcOrd="1" destOrd="0" presId="urn:microsoft.com/office/officeart/2018/2/layout/IconLabelDescriptionList"/>
    <dgm:cxn modelId="{EA2B5EC9-9CF1-40F3-B95E-BCCF68AC9D39}" type="presParOf" srcId="{1C65E202-6AEF-46F0-938B-BF69BABE9184}" destId="{6575AD1E-1647-48E2-94F4-061FBB9ACA95}" srcOrd="2" destOrd="0" presId="urn:microsoft.com/office/officeart/2018/2/layout/IconLabelDescriptionList"/>
    <dgm:cxn modelId="{85255E00-6032-4CDE-B8C5-680DE1587E25}" type="presParOf" srcId="{1C65E202-6AEF-46F0-938B-BF69BABE9184}" destId="{56D69FBD-F409-4D79-B2E3-76B2205A4EF9}" srcOrd="3" destOrd="0" presId="urn:microsoft.com/office/officeart/2018/2/layout/IconLabelDescriptionList"/>
    <dgm:cxn modelId="{8E75320F-F72E-4916-9729-A1F5309F8CED}" type="presParOf" srcId="{1C65E202-6AEF-46F0-938B-BF69BABE9184}" destId="{5AA676D2-9D9F-4C4E-B4A6-49B5EDE3E9D8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11B4B61-83BF-42F0-BB3B-52B9B3ED1F63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912FB72F-2915-43F0-B690-75EBB6D3439A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 b="1" i="0">
              <a:latin typeface="Arial Black" panose="020B0A04020102020204" pitchFamily="34" charset="0"/>
            </a:rPr>
            <a:t>Hypothesis:</a:t>
          </a:r>
        </a:p>
        <a:p>
          <a:pPr>
            <a:lnSpc>
              <a:spcPct val="100000"/>
            </a:lnSpc>
            <a:defRPr b="1"/>
          </a:pPr>
          <a:r>
            <a:rPr lang="en-US"/>
            <a:t>Based on our data, our predictions was that major States such as California</a:t>
          </a:r>
          <a:endParaRPr lang="en-US" b="1" i="0">
            <a:latin typeface="Arial Black" panose="020B0A04020102020204" pitchFamily="34" charset="0"/>
          </a:endParaRPr>
        </a:p>
        <a:p>
          <a:pPr>
            <a:lnSpc>
              <a:spcPct val="100000"/>
            </a:lnSpc>
            <a:defRPr b="1"/>
          </a:pPr>
          <a:endParaRPr lang="en-US"/>
        </a:p>
      </dgm:t>
    </dgm:pt>
    <dgm:pt modelId="{88EA1C8E-03C6-408E-BE3B-D8BC1FC37CFE}" type="parTrans" cxnId="{4448F58C-CB38-4DC2-B6D7-0B62652361DA}">
      <dgm:prSet/>
      <dgm:spPr/>
      <dgm:t>
        <a:bodyPr/>
        <a:lstStyle/>
        <a:p>
          <a:endParaRPr lang="en-US"/>
        </a:p>
      </dgm:t>
    </dgm:pt>
    <dgm:pt modelId="{232299F0-5BD0-410D-BB56-58162DA63F00}" type="sibTrans" cxnId="{4448F58C-CB38-4DC2-B6D7-0B62652361DA}">
      <dgm:prSet/>
      <dgm:spPr/>
      <dgm:t>
        <a:bodyPr/>
        <a:lstStyle/>
        <a:p>
          <a:endParaRPr lang="en-US"/>
        </a:p>
      </dgm:t>
    </dgm:pt>
    <dgm:pt modelId="{3FA47201-A068-493C-9DF0-5C394942BEFB}">
      <dgm:prSet custT="1"/>
      <dgm:spPr/>
      <dgm:t>
        <a:bodyPr/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 Black" panose="020B0A04020102020204" pitchFamily="34" charset="0"/>
              <a:ea typeface="+mn-ea"/>
              <a:cs typeface="+mn-cs"/>
            </a:rPr>
            <a:t>Questions: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What are the safest areas geographically by Time zone &amp; state?</a:t>
          </a:r>
          <a:br>
            <a:rPr lang="en-US" sz="1400" kern="1200"/>
          </a:br>
          <a:r>
            <a:rPr lang="en-US" sz="1400" kern="1200"/>
            <a:t>Does the pattern for counts of accidents directly correlate to severity of accidents?</a:t>
          </a:r>
          <a:br>
            <a:rPr lang="en-US" sz="1400" kern="1200"/>
          </a:br>
          <a:r>
            <a:rPr lang="en-US" sz="1400" kern="1200"/>
            <a:t>Is there any pattern when number of accidents are aggregated monthly?</a:t>
          </a:r>
          <a:br>
            <a:rPr lang="en-US" sz="1400" kern="1200"/>
          </a:br>
          <a:r>
            <a:rPr lang="en-US" sz="1400" kern="1200"/>
            <a:t>Verify most accidents are during rush hour and is the pattern consistent when viewed aggregated monthly?</a:t>
          </a:r>
          <a:br>
            <a:rPr lang="en-US" sz="1400" kern="1200"/>
          </a:br>
          <a:r>
            <a:rPr lang="en-US" sz="1400" kern="1200"/>
            <a:t>Is rain/snow weather a major factor to the number of accidents?</a:t>
          </a:r>
          <a:endParaRPr lang="en-US" sz="1400" b="1" i="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 Black" panose="020B0A04020102020204" pitchFamily="34" charset="0"/>
            <a:ea typeface="+mn-ea"/>
            <a:cs typeface="+mn-cs"/>
          </a:endParaRPr>
        </a:p>
      </dgm:t>
    </dgm:pt>
    <dgm:pt modelId="{04B685A3-6BEA-416C-B486-D35B92FD7B22}" type="parTrans" cxnId="{16915AF7-19ED-4A0C-A093-30046A90A3ED}">
      <dgm:prSet/>
      <dgm:spPr/>
      <dgm:t>
        <a:bodyPr/>
        <a:lstStyle/>
        <a:p>
          <a:endParaRPr lang="en-US"/>
        </a:p>
      </dgm:t>
    </dgm:pt>
    <dgm:pt modelId="{62AB0911-B473-4922-8C50-D718B5C9F65B}" type="sibTrans" cxnId="{16915AF7-19ED-4A0C-A093-30046A90A3ED}">
      <dgm:prSet/>
      <dgm:spPr/>
      <dgm:t>
        <a:bodyPr/>
        <a:lstStyle/>
        <a:p>
          <a:endParaRPr lang="en-US"/>
        </a:p>
      </dgm:t>
    </dgm:pt>
    <dgm:pt modelId="{909393CD-7239-4956-AD7A-60FA485CCC0E}" type="pres">
      <dgm:prSet presAssocID="{E11B4B61-83BF-42F0-BB3B-52B9B3ED1F63}" presName="root" presStyleCnt="0">
        <dgm:presLayoutVars>
          <dgm:dir/>
          <dgm:resizeHandles val="exact"/>
        </dgm:presLayoutVars>
      </dgm:prSet>
      <dgm:spPr/>
    </dgm:pt>
    <dgm:pt modelId="{E75A4826-B71D-48C6-9180-DA7D1EA1C835}" type="pres">
      <dgm:prSet presAssocID="{912FB72F-2915-43F0-B690-75EBB6D3439A}" presName="compNode" presStyleCnt="0"/>
      <dgm:spPr/>
    </dgm:pt>
    <dgm:pt modelId="{FFF9170D-68CC-470A-8DC4-A57CFEB5885C}" type="pres">
      <dgm:prSet presAssocID="{912FB72F-2915-43F0-B690-75EBB6D3439A}" presName="iconRect" presStyleLbl="node1" presStyleIdx="0" presStyleCnt="2" custLinFactNeighborY="-15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EAFA36E9-4C5F-43B4-8BD5-DE1142DC0DDB}" type="pres">
      <dgm:prSet presAssocID="{912FB72F-2915-43F0-B690-75EBB6D3439A}" presName="iconSpace" presStyleCnt="0"/>
      <dgm:spPr/>
    </dgm:pt>
    <dgm:pt modelId="{261C266E-01BF-472E-9CAC-4323D2DEFE49}" type="pres">
      <dgm:prSet presAssocID="{912FB72F-2915-43F0-B690-75EBB6D3439A}" presName="parTx" presStyleLbl="revTx" presStyleIdx="0" presStyleCnt="4" custScaleY="120763">
        <dgm:presLayoutVars>
          <dgm:chMax val="0"/>
          <dgm:chPref val="0"/>
        </dgm:presLayoutVars>
      </dgm:prSet>
      <dgm:spPr/>
    </dgm:pt>
    <dgm:pt modelId="{72398484-6139-4ADE-B8D9-CCA39E60BD05}" type="pres">
      <dgm:prSet presAssocID="{912FB72F-2915-43F0-B690-75EBB6D3439A}" presName="txSpace" presStyleCnt="0"/>
      <dgm:spPr/>
    </dgm:pt>
    <dgm:pt modelId="{05620137-7B78-4607-82CB-C095BC684AE5}" type="pres">
      <dgm:prSet presAssocID="{912FB72F-2915-43F0-B690-75EBB6D3439A}" presName="desTx" presStyleLbl="revTx" presStyleIdx="1" presStyleCnt="4">
        <dgm:presLayoutVars/>
      </dgm:prSet>
      <dgm:spPr/>
    </dgm:pt>
    <dgm:pt modelId="{9F651158-58E6-4D21-9BF0-CD3E2F67BA33}" type="pres">
      <dgm:prSet presAssocID="{232299F0-5BD0-410D-BB56-58162DA63F00}" presName="sibTrans" presStyleCnt="0"/>
      <dgm:spPr/>
    </dgm:pt>
    <dgm:pt modelId="{1C65E202-6AEF-46F0-938B-BF69BABE9184}" type="pres">
      <dgm:prSet presAssocID="{3FA47201-A068-493C-9DF0-5C394942BEFB}" presName="compNode" presStyleCnt="0"/>
      <dgm:spPr/>
    </dgm:pt>
    <dgm:pt modelId="{05FAE51F-F6D5-464C-A3A3-633F01E5F6D2}" type="pres">
      <dgm:prSet presAssocID="{3FA47201-A068-493C-9DF0-5C394942BEF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5D976D4A-DF5A-4644-A1F9-D7A627F5E87E}" type="pres">
      <dgm:prSet presAssocID="{3FA47201-A068-493C-9DF0-5C394942BEFB}" presName="iconSpace" presStyleCnt="0"/>
      <dgm:spPr/>
    </dgm:pt>
    <dgm:pt modelId="{6575AD1E-1647-48E2-94F4-061FBB9ACA95}" type="pres">
      <dgm:prSet presAssocID="{3FA47201-A068-493C-9DF0-5C394942BEFB}" presName="parTx" presStyleLbl="revTx" presStyleIdx="2" presStyleCnt="4" custScaleX="109047">
        <dgm:presLayoutVars>
          <dgm:chMax val="0"/>
          <dgm:chPref val="0"/>
        </dgm:presLayoutVars>
      </dgm:prSet>
      <dgm:spPr/>
    </dgm:pt>
    <dgm:pt modelId="{56D69FBD-F409-4D79-B2E3-76B2205A4EF9}" type="pres">
      <dgm:prSet presAssocID="{3FA47201-A068-493C-9DF0-5C394942BEFB}" presName="txSpace" presStyleCnt="0"/>
      <dgm:spPr/>
    </dgm:pt>
    <dgm:pt modelId="{5AA676D2-9D9F-4C4E-B4A6-49B5EDE3E9D8}" type="pres">
      <dgm:prSet presAssocID="{3FA47201-A068-493C-9DF0-5C394942BEFB}" presName="desTx" presStyleLbl="revTx" presStyleIdx="3" presStyleCnt="4">
        <dgm:presLayoutVars/>
      </dgm:prSet>
      <dgm:spPr/>
    </dgm:pt>
  </dgm:ptLst>
  <dgm:cxnLst>
    <dgm:cxn modelId="{C00F2401-394D-49C8-A9D3-315DD3A79318}" type="presOf" srcId="{912FB72F-2915-43F0-B690-75EBB6D3439A}" destId="{261C266E-01BF-472E-9CAC-4323D2DEFE49}" srcOrd="0" destOrd="0" presId="urn:microsoft.com/office/officeart/2018/2/layout/IconLabelDescriptionList"/>
    <dgm:cxn modelId="{8BE94F1A-06D9-415C-AD2B-500C8D6A3970}" type="presOf" srcId="{E11B4B61-83BF-42F0-BB3B-52B9B3ED1F63}" destId="{909393CD-7239-4956-AD7A-60FA485CCC0E}" srcOrd="0" destOrd="0" presId="urn:microsoft.com/office/officeart/2018/2/layout/IconLabelDescriptionList"/>
    <dgm:cxn modelId="{4448F58C-CB38-4DC2-B6D7-0B62652361DA}" srcId="{E11B4B61-83BF-42F0-BB3B-52B9B3ED1F63}" destId="{912FB72F-2915-43F0-B690-75EBB6D3439A}" srcOrd="0" destOrd="0" parTransId="{88EA1C8E-03C6-408E-BE3B-D8BC1FC37CFE}" sibTransId="{232299F0-5BD0-410D-BB56-58162DA63F00}"/>
    <dgm:cxn modelId="{364C52AB-F58E-490A-8D9B-F55D1BFE011F}" type="presOf" srcId="{3FA47201-A068-493C-9DF0-5C394942BEFB}" destId="{6575AD1E-1647-48E2-94F4-061FBB9ACA95}" srcOrd="0" destOrd="0" presId="urn:microsoft.com/office/officeart/2018/2/layout/IconLabelDescriptionList"/>
    <dgm:cxn modelId="{16915AF7-19ED-4A0C-A093-30046A90A3ED}" srcId="{E11B4B61-83BF-42F0-BB3B-52B9B3ED1F63}" destId="{3FA47201-A068-493C-9DF0-5C394942BEFB}" srcOrd="1" destOrd="0" parTransId="{04B685A3-6BEA-416C-B486-D35B92FD7B22}" sibTransId="{62AB0911-B473-4922-8C50-D718B5C9F65B}"/>
    <dgm:cxn modelId="{A47293F7-FDA7-4E19-B6BD-EDFEDE4C49DA}" type="presParOf" srcId="{909393CD-7239-4956-AD7A-60FA485CCC0E}" destId="{E75A4826-B71D-48C6-9180-DA7D1EA1C835}" srcOrd="0" destOrd="0" presId="urn:microsoft.com/office/officeart/2018/2/layout/IconLabelDescriptionList"/>
    <dgm:cxn modelId="{8AC43FF8-44B0-468C-8840-3630A30F255E}" type="presParOf" srcId="{E75A4826-B71D-48C6-9180-DA7D1EA1C835}" destId="{FFF9170D-68CC-470A-8DC4-A57CFEB5885C}" srcOrd="0" destOrd="0" presId="urn:microsoft.com/office/officeart/2018/2/layout/IconLabelDescriptionList"/>
    <dgm:cxn modelId="{9D90CD17-C6E3-4196-8D1E-54EE9729397C}" type="presParOf" srcId="{E75A4826-B71D-48C6-9180-DA7D1EA1C835}" destId="{EAFA36E9-4C5F-43B4-8BD5-DE1142DC0DDB}" srcOrd="1" destOrd="0" presId="urn:microsoft.com/office/officeart/2018/2/layout/IconLabelDescriptionList"/>
    <dgm:cxn modelId="{AECB6556-1114-4CD7-9C30-0C510587FC3A}" type="presParOf" srcId="{E75A4826-B71D-48C6-9180-DA7D1EA1C835}" destId="{261C266E-01BF-472E-9CAC-4323D2DEFE49}" srcOrd="2" destOrd="0" presId="urn:microsoft.com/office/officeart/2018/2/layout/IconLabelDescriptionList"/>
    <dgm:cxn modelId="{CE708CC5-4057-464F-804F-F5F70375568E}" type="presParOf" srcId="{E75A4826-B71D-48C6-9180-DA7D1EA1C835}" destId="{72398484-6139-4ADE-B8D9-CCA39E60BD05}" srcOrd="3" destOrd="0" presId="urn:microsoft.com/office/officeart/2018/2/layout/IconLabelDescriptionList"/>
    <dgm:cxn modelId="{979406ED-4179-4585-B539-9AE8ECE15B71}" type="presParOf" srcId="{E75A4826-B71D-48C6-9180-DA7D1EA1C835}" destId="{05620137-7B78-4607-82CB-C095BC684AE5}" srcOrd="4" destOrd="0" presId="urn:microsoft.com/office/officeart/2018/2/layout/IconLabelDescriptionList"/>
    <dgm:cxn modelId="{2A7FBF6C-3598-454B-96DF-4AB7A9244A64}" type="presParOf" srcId="{909393CD-7239-4956-AD7A-60FA485CCC0E}" destId="{9F651158-58E6-4D21-9BF0-CD3E2F67BA33}" srcOrd="1" destOrd="0" presId="urn:microsoft.com/office/officeart/2018/2/layout/IconLabelDescriptionList"/>
    <dgm:cxn modelId="{37F803AA-D8BB-4A1D-9185-B2F28D460196}" type="presParOf" srcId="{909393CD-7239-4956-AD7A-60FA485CCC0E}" destId="{1C65E202-6AEF-46F0-938B-BF69BABE9184}" srcOrd="2" destOrd="0" presId="urn:microsoft.com/office/officeart/2018/2/layout/IconLabelDescriptionList"/>
    <dgm:cxn modelId="{70578A04-C6D2-45F7-B376-68327E3DCB67}" type="presParOf" srcId="{1C65E202-6AEF-46F0-938B-BF69BABE9184}" destId="{05FAE51F-F6D5-464C-A3A3-633F01E5F6D2}" srcOrd="0" destOrd="0" presId="urn:microsoft.com/office/officeart/2018/2/layout/IconLabelDescriptionList"/>
    <dgm:cxn modelId="{84FAA484-D28E-4356-A588-D03911BF2703}" type="presParOf" srcId="{1C65E202-6AEF-46F0-938B-BF69BABE9184}" destId="{5D976D4A-DF5A-4644-A1F9-D7A627F5E87E}" srcOrd="1" destOrd="0" presId="urn:microsoft.com/office/officeart/2018/2/layout/IconLabelDescriptionList"/>
    <dgm:cxn modelId="{EA2B5EC9-9CF1-40F3-B95E-BCCF68AC9D39}" type="presParOf" srcId="{1C65E202-6AEF-46F0-938B-BF69BABE9184}" destId="{6575AD1E-1647-48E2-94F4-061FBB9ACA95}" srcOrd="2" destOrd="0" presId="urn:microsoft.com/office/officeart/2018/2/layout/IconLabelDescriptionList"/>
    <dgm:cxn modelId="{85255E00-6032-4CDE-B8C5-680DE1587E25}" type="presParOf" srcId="{1C65E202-6AEF-46F0-938B-BF69BABE9184}" destId="{56D69FBD-F409-4D79-B2E3-76B2205A4EF9}" srcOrd="3" destOrd="0" presId="urn:microsoft.com/office/officeart/2018/2/layout/IconLabelDescriptionList"/>
    <dgm:cxn modelId="{8E75320F-F72E-4916-9729-A1F5309F8CED}" type="presParOf" srcId="{1C65E202-6AEF-46F0-938B-BF69BABE9184}" destId="{5AA676D2-9D9F-4C4E-B4A6-49B5EDE3E9D8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170D-68CC-470A-8DC4-A57CFEB5885C}">
      <dsp:nvSpPr>
        <dsp:cNvPr id="0" name=""/>
        <dsp:cNvSpPr/>
      </dsp:nvSpPr>
      <dsp:spPr>
        <a:xfrm>
          <a:off x="483050" y="0"/>
          <a:ext cx="1510523" cy="151052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1C266E-01BF-472E-9CAC-4323D2DEFE49}">
      <dsp:nvSpPr>
        <dsp:cNvPr id="0" name=""/>
        <dsp:cNvSpPr/>
      </dsp:nvSpPr>
      <dsp:spPr>
        <a:xfrm>
          <a:off x="483050" y="1697924"/>
          <a:ext cx="4315781" cy="1942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 dirty="0">
              <a:latin typeface="Arial Black" panose="020B0A04020102020204" pitchFamily="34" charset="0"/>
            </a:rPr>
            <a:t>Data: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 dirty="0"/>
            <a:t>Kaggle 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>
              <a:hlinkClick xmlns:r="http://schemas.openxmlformats.org/officeDocument/2006/relationships" r:id="rId3"/>
            </a:rPr>
            <a:t>https://www.kaggle.com/sobhanmoosavi/us-accidents</a:t>
          </a:r>
          <a:br>
            <a:rPr lang="en-US" sz="1400" kern="1200" dirty="0"/>
          </a:br>
          <a:r>
            <a:rPr lang="en-US" sz="1400" b="0" i="0" kern="1200" dirty="0"/>
            <a:t>Population by Time zone(s) (2018) (Source: Wikipedia)</a:t>
          </a:r>
          <a:br>
            <a:rPr lang="en-US" sz="1400" kern="1200" dirty="0"/>
          </a:br>
          <a:r>
            <a:rPr lang="en-US" sz="1400" b="0" i="0" kern="1200" dirty="0"/>
            <a:t>Population by State(s) (2018) (Source: Wikipedia)</a:t>
          </a:r>
          <a:br>
            <a:rPr lang="en-US" sz="1400" kern="1200" dirty="0"/>
          </a:br>
          <a:r>
            <a:rPr lang="en-US" sz="1400" b="0" i="0" kern="1200" dirty="0"/>
            <a:t>Land area (sq. miles) by State(s) (2018) (Source: Wikipedia)</a:t>
          </a:r>
          <a:endParaRPr lang="en-US" sz="1400" kern="1200" dirty="0"/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1400" kern="1200" dirty="0"/>
        </a:p>
      </dsp:txBody>
      <dsp:txXfrm>
        <a:off x="483050" y="1697924"/>
        <a:ext cx="4315781" cy="1942101"/>
      </dsp:txXfrm>
    </dsp:sp>
    <dsp:sp modelId="{05620137-7B78-4607-82CB-C095BC684AE5}">
      <dsp:nvSpPr>
        <dsp:cNvPr id="0" name=""/>
        <dsp:cNvSpPr/>
      </dsp:nvSpPr>
      <dsp:spPr>
        <a:xfrm>
          <a:off x="483050" y="3726747"/>
          <a:ext cx="4315781" cy="608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FAE51F-F6D5-464C-A3A3-633F01E5F6D2}">
      <dsp:nvSpPr>
        <dsp:cNvPr id="0" name=""/>
        <dsp:cNvSpPr/>
      </dsp:nvSpPr>
      <dsp:spPr>
        <a:xfrm>
          <a:off x="5554093" y="949"/>
          <a:ext cx="1510523" cy="1510523"/>
        </a:xfrm>
        <a:prstGeom prst="rect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75AD1E-1647-48E2-94F4-061FBB9ACA95}">
      <dsp:nvSpPr>
        <dsp:cNvPr id="0" name=""/>
        <dsp:cNvSpPr/>
      </dsp:nvSpPr>
      <dsp:spPr>
        <a:xfrm>
          <a:off x="5554093" y="1697924"/>
          <a:ext cx="4315781" cy="194210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 Black" panose="020B0A04020102020204" pitchFamily="34" charset="0"/>
              <a:ea typeface="+mn-ea"/>
              <a:cs typeface="+mn-cs"/>
            </a:rPr>
            <a:t>Cleanup process include:</a:t>
          </a:r>
        </a:p>
        <a:p>
          <a:pPr marL="0" lvl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0" i="0" kern="1200" dirty="0"/>
            <a:t>Drop columns not being used for analysis</a:t>
          </a:r>
          <a:br>
            <a:rPr lang="en-US" sz="1400" kern="1200" dirty="0"/>
          </a:br>
          <a:r>
            <a:rPr lang="en-US" sz="1400" b="0" i="0" kern="1200" dirty="0"/>
            <a:t>Drop rows with all columns </a:t>
          </a:r>
          <a:r>
            <a:rPr lang="en-US" sz="1400" b="0" i="0" kern="1200" dirty="0" err="1"/>
            <a:t>na</a:t>
          </a:r>
          <a:r>
            <a:rPr lang="en-US" sz="1400" b="0" i="0" kern="1200" dirty="0"/>
            <a:t>/null</a:t>
          </a:r>
          <a:br>
            <a:rPr lang="en-US" sz="1400" kern="1200" dirty="0"/>
          </a:br>
          <a:r>
            <a:rPr lang="en-US" sz="1400" b="0" i="0" kern="1200" dirty="0"/>
            <a:t>Drop rows that have </a:t>
          </a:r>
          <a:r>
            <a:rPr lang="en-US" sz="1400" b="0" i="0" kern="1200" dirty="0" err="1"/>
            <a:t>na</a:t>
          </a:r>
          <a:r>
            <a:rPr lang="en-US" sz="1400" b="0" i="0" kern="1200" dirty="0"/>
            <a:t>/null value for the columns being analyzed</a:t>
          </a:r>
          <a:br>
            <a:rPr lang="en-US" sz="1400" kern="1200" dirty="0"/>
          </a:br>
          <a:r>
            <a:rPr lang="en-US" sz="1400" b="0" i="0" kern="1200" dirty="0"/>
            <a:t>Drop rows which are less than year 2017 &amp; greater than year 2018Additonal</a:t>
          </a:r>
          <a:endParaRPr lang="en-US" sz="1400" b="1" kern="1200" dirty="0"/>
        </a:p>
      </dsp:txBody>
      <dsp:txXfrm>
        <a:off x="5554093" y="1697924"/>
        <a:ext cx="4315781" cy="1942101"/>
      </dsp:txXfrm>
    </dsp:sp>
    <dsp:sp modelId="{5AA676D2-9D9F-4C4E-B4A6-49B5EDE3E9D8}">
      <dsp:nvSpPr>
        <dsp:cNvPr id="0" name=""/>
        <dsp:cNvSpPr/>
      </dsp:nvSpPr>
      <dsp:spPr>
        <a:xfrm>
          <a:off x="5554093" y="3726747"/>
          <a:ext cx="4315781" cy="60838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FF9170D-68CC-470A-8DC4-A57CFEB5885C}">
      <dsp:nvSpPr>
        <dsp:cNvPr id="0" name=""/>
        <dsp:cNvSpPr/>
      </dsp:nvSpPr>
      <dsp:spPr>
        <a:xfrm>
          <a:off x="292600" y="-95106"/>
          <a:ext cx="1509048" cy="136718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1C266E-01BF-472E-9CAC-4323D2DEFE49}">
      <dsp:nvSpPr>
        <dsp:cNvPr id="0" name=""/>
        <dsp:cNvSpPr/>
      </dsp:nvSpPr>
      <dsp:spPr>
        <a:xfrm>
          <a:off x="292600" y="1159592"/>
          <a:ext cx="4311566" cy="32715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>
              <a:latin typeface="Arial Black" panose="020B0A04020102020204" pitchFamily="34" charset="0"/>
            </a:rPr>
            <a:t>Hypothesis: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Based on our data, our predictions was that major States such as California</a:t>
          </a:r>
          <a:endParaRPr lang="en-US" sz="1400" b="1" i="0" kern="1200">
            <a:latin typeface="Arial Black" panose="020B0A04020102020204" pitchFamily="34" charset="0"/>
          </a:endParaRP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endParaRPr lang="en-US" sz="1400" kern="1200"/>
        </a:p>
      </dsp:txBody>
      <dsp:txXfrm>
        <a:off x="292600" y="1159592"/>
        <a:ext cx="4311566" cy="3271598"/>
      </dsp:txXfrm>
    </dsp:sp>
    <dsp:sp modelId="{05620137-7B78-4607-82CB-C095BC684AE5}">
      <dsp:nvSpPr>
        <dsp:cNvPr id="0" name=""/>
        <dsp:cNvSpPr/>
      </dsp:nvSpPr>
      <dsp:spPr>
        <a:xfrm>
          <a:off x="292600" y="4228438"/>
          <a:ext cx="4311566" cy="12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5FAE51F-F6D5-464C-A3A3-633F01E5F6D2}">
      <dsp:nvSpPr>
        <dsp:cNvPr id="0" name=""/>
        <dsp:cNvSpPr/>
      </dsp:nvSpPr>
      <dsp:spPr>
        <a:xfrm>
          <a:off x="5553725" y="5624"/>
          <a:ext cx="1509048" cy="136718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solidFill>
            <a:schemeClr val="lt2">
              <a:alpha val="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575AD1E-1647-48E2-94F4-061FBB9ACA95}">
      <dsp:nvSpPr>
        <dsp:cNvPr id="0" name=""/>
        <dsp:cNvSpPr/>
      </dsp:nvSpPr>
      <dsp:spPr>
        <a:xfrm>
          <a:off x="5358691" y="1541569"/>
          <a:ext cx="4701634" cy="270910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b="1" i="0" kern="12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 Black" panose="020B0A04020102020204" pitchFamily="34" charset="0"/>
              <a:ea typeface="+mn-ea"/>
              <a:cs typeface="+mn-cs"/>
            </a:rPr>
            <a:t>Questions:</a:t>
          </a:r>
        </a:p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400" kern="1200"/>
            <a:t>What are the safest areas geographically by Time zone &amp; state?</a:t>
          </a:r>
          <a:br>
            <a:rPr lang="en-US" sz="1400" kern="1200"/>
          </a:br>
          <a:r>
            <a:rPr lang="en-US" sz="1400" kern="1200"/>
            <a:t>Does the pattern for counts of accidents directly correlate to severity of accidents?</a:t>
          </a:r>
          <a:br>
            <a:rPr lang="en-US" sz="1400" kern="1200"/>
          </a:br>
          <a:r>
            <a:rPr lang="en-US" sz="1400" kern="1200"/>
            <a:t>Is there any pattern when number of accidents are aggregated monthly?</a:t>
          </a:r>
          <a:br>
            <a:rPr lang="en-US" sz="1400" kern="1200"/>
          </a:br>
          <a:r>
            <a:rPr lang="en-US" sz="1400" kern="1200"/>
            <a:t>Verify most accidents are during rush hour and is the pattern consistent when viewed aggregated monthly?</a:t>
          </a:r>
          <a:br>
            <a:rPr lang="en-US" sz="1400" kern="1200"/>
          </a:br>
          <a:r>
            <a:rPr lang="en-US" sz="1400" kern="1200"/>
            <a:t>Is rain/snow weather a major factor to the number of accidents?</a:t>
          </a:r>
          <a:endParaRPr lang="en-US" sz="1400" b="1" i="0" kern="1200">
            <a:solidFill>
              <a:prstClr val="black">
                <a:hueOff val="0"/>
                <a:satOff val="0"/>
                <a:lumOff val="0"/>
                <a:alphaOff val="0"/>
              </a:prstClr>
            </a:solidFill>
            <a:latin typeface="Arial Black" panose="020B0A04020102020204" pitchFamily="34" charset="0"/>
            <a:ea typeface="+mn-ea"/>
            <a:cs typeface="+mn-cs"/>
          </a:endParaRPr>
        </a:p>
      </dsp:txBody>
      <dsp:txXfrm>
        <a:off x="5358691" y="1541569"/>
        <a:ext cx="4701634" cy="2709106"/>
      </dsp:txXfrm>
    </dsp:sp>
    <dsp:sp modelId="{5AA676D2-9D9F-4C4E-B4A6-49B5EDE3E9D8}">
      <dsp:nvSpPr>
        <dsp:cNvPr id="0" name=""/>
        <dsp:cNvSpPr/>
      </dsp:nvSpPr>
      <dsp:spPr>
        <a:xfrm>
          <a:off x="5553725" y="4329169"/>
          <a:ext cx="4311566" cy="129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eg>
</file>

<file path=ppt/media/image19.jpe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jpeg>
</file>

<file path=ppt/media/image26.jpg>
</file>

<file path=ppt/media/image27.jpg>
</file>

<file path=ppt/media/image28.jpeg>
</file>

<file path=ppt/media/image29.jpe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1C655F-54C7-4D03-AD26-E0C40F01563A}" type="datetimeFigureOut">
              <a:rPr lang="id-ID" smtClean="0"/>
              <a:t>28/09/2020</a:t>
            </a:fld>
            <a:endParaRPr lang="id-ID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d-ID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d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d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D34AC2-3728-4A8B-B58F-6888FAEC3D20}" type="slidenum">
              <a:rPr lang="id-ID" smtClean="0"/>
              <a:t>‹#›</a:t>
            </a:fld>
            <a:endParaRPr lang="id-ID"/>
          </a:p>
        </p:txBody>
      </p:sp>
    </p:spTree>
    <p:extLst>
      <p:ext uri="{BB962C8B-B14F-4D97-AF65-F5344CB8AC3E}">
        <p14:creationId xmlns:p14="http://schemas.microsoft.com/office/powerpoint/2010/main" val="1086178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AC9961-8DF8-4DA1-ABE4-7F3E89C415A6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50581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0F6599-04D8-4803-B6A0-EC240CAB95BF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95470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A2F2A-5E7D-48CE-AB0A-6CB766EFBC03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4202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3C8B1D-F114-4ED0-BC89-96E3848F0150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21315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B76C9-548C-4B9E-B6AE-457FFC27E2E3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23978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FEFC5-81CF-498F-B3CF-58362667DE28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206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B0F1E-1D0A-4779-9F40-0E22BE415C4E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48359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601ECB-2FEB-4312-B298-C2B46EA3DDE8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5618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7D7352-3817-4B69-9B58-93324D558054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2641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AF9E4B-4A82-4C41-BEAE-7B4C948F0FD8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3328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689139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E351E1-DAAD-4BF8-B304-E6BAE97D54F6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25882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Freeform: Shape 7">
            <a:extLst>
              <a:ext uri="{FF2B5EF4-FFF2-40B4-BE49-F238E27FC236}">
                <a16:creationId xmlns:a16="http://schemas.microsoft.com/office/drawing/2014/main" id="{23B832CC-E04A-47A7-966D-475AEA6409A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252396" y="2491272"/>
            <a:ext cx="2807036" cy="2804628"/>
          </a:xfrm>
          <a:custGeom>
            <a:avLst/>
            <a:gdLst>
              <a:gd name="connsiteX0" fmla="*/ 1406866 w 2807036"/>
              <a:gd name="connsiteY0" fmla="*/ 0 h 2804628"/>
              <a:gd name="connsiteX1" fmla="*/ 2061159 w 2807036"/>
              <a:gd name="connsiteY1" fmla="*/ 271017 h 2804628"/>
              <a:gd name="connsiteX2" fmla="*/ 2542705 w 2807036"/>
              <a:gd name="connsiteY2" fmla="*/ 752562 h 2804628"/>
              <a:gd name="connsiteX3" fmla="*/ 2796783 w 2807036"/>
              <a:gd name="connsiteY3" fmla="*/ 1230127 h 2804628"/>
              <a:gd name="connsiteX4" fmla="*/ 2807036 w 2807036"/>
              <a:gd name="connsiteY4" fmla="*/ 1301178 h 2804628"/>
              <a:gd name="connsiteX5" fmla="*/ 2807036 w 2807036"/>
              <a:gd name="connsiteY5" fmla="*/ 1512532 h 2804628"/>
              <a:gd name="connsiteX6" fmla="*/ 2796783 w 2807036"/>
              <a:gd name="connsiteY6" fmla="*/ 1583584 h 2804628"/>
              <a:gd name="connsiteX7" fmla="*/ 2542705 w 2807036"/>
              <a:gd name="connsiteY7" fmla="*/ 2061148 h 2804628"/>
              <a:gd name="connsiteX8" fmla="*/ 2061149 w 2807036"/>
              <a:gd name="connsiteY8" fmla="*/ 2542704 h 2804628"/>
              <a:gd name="connsiteX9" fmla="*/ 1583585 w 2807036"/>
              <a:gd name="connsiteY9" fmla="*/ 2796782 h 2804628"/>
              <a:gd name="connsiteX10" fmla="*/ 1529213 w 2807036"/>
              <a:gd name="connsiteY10" fmla="*/ 2804628 h 2804628"/>
              <a:gd name="connsiteX11" fmla="*/ 1284499 w 2807036"/>
              <a:gd name="connsiteY11" fmla="*/ 2804628 h 2804628"/>
              <a:gd name="connsiteX12" fmla="*/ 1230128 w 2807036"/>
              <a:gd name="connsiteY12" fmla="*/ 2796782 h 2804628"/>
              <a:gd name="connsiteX13" fmla="*/ 752563 w 2807036"/>
              <a:gd name="connsiteY13" fmla="*/ 2542704 h 2804628"/>
              <a:gd name="connsiteX14" fmla="*/ 271018 w 2807036"/>
              <a:gd name="connsiteY14" fmla="*/ 2061158 h 2804628"/>
              <a:gd name="connsiteX15" fmla="*/ 271018 w 2807036"/>
              <a:gd name="connsiteY15" fmla="*/ 752572 h 2804628"/>
              <a:gd name="connsiteX16" fmla="*/ 752573 w 2807036"/>
              <a:gd name="connsiteY16" fmla="*/ 271017 h 2804628"/>
              <a:gd name="connsiteX17" fmla="*/ 1406866 w 2807036"/>
              <a:gd name="connsiteY17" fmla="*/ 0 h 2804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807036" h="2804628">
                <a:moveTo>
                  <a:pt x="1406866" y="0"/>
                </a:moveTo>
                <a:cubicBezTo>
                  <a:pt x="1643674" y="0"/>
                  <a:pt x="1880481" y="90339"/>
                  <a:pt x="2061159" y="271017"/>
                </a:cubicBezTo>
                <a:lnTo>
                  <a:pt x="2542705" y="752562"/>
                </a:lnTo>
                <a:cubicBezTo>
                  <a:pt x="2678213" y="888071"/>
                  <a:pt x="2762906" y="1055152"/>
                  <a:pt x="2796783" y="1230127"/>
                </a:cubicBezTo>
                <a:lnTo>
                  <a:pt x="2807036" y="1301178"/>
                </a:lnTo>
                <a:lnTo>
                  <a:pt x="2807036" y="1512532"/>
                </a:lnTo>
                <a:lnTo>
                  <a:pt x="2796783" y="1583584"/>
                </a:lnTo>
                <a:cubicBezTo>
                  <a:pt x="2762906" y="1758558"/>
                  <a:pt x="2678213" y="1925640"/>
                  <a:pt x="2542705" y="2061148"/>
                </a:cubicBezTo>
                <a:lnTo>
                  <a:pt x="2061149" y="2542704"/>
                </a:lnTo>
                <a:cubicBezTo>
                  <a:pt x="1925641" y="2678212"/>
                  <a:pt x="1758559" y="2762905"/>
                  <a:pt x="1583585" y="2796782"/>
                </a:cubicBezTo>
                <a:lnTo>
                  <a:pt x="1529213" y="2804628"/>
                </a:lnTo>
                <a:lnTo>
                  <a:pt x="1284499" y="2804628"/>
                </a:lnTo>
                <a:lnTo>
                  <a:pt x="1230128" y="2796782"/>
                </a:lnTo>
                <a:cubicBezTo>
                  <a:pt x="1055153" y="2762905"/>
                  <a:pt x="888072" y="2678212"/>
                  <a:pt x="752563" y="2542704"/>
                </a:cubicBezTo>
                <a:lnTo>
                  <a:pt x="271018" y="2061158"/>
                </a:lnTo>
                <a:cubicBezTo>
                  <a:pt x="-90339" y="1699802"/>
                  <a:pt x="-90339" y="1113928"/>
                  <a:pt x="271018" y="752572"/>
                </a:cubicBezTo>
                <a:lnTo>
                  <a:pt x="752573" y="271017"/>
                </a:lnTo>
                <a:cubicBezTo>
                  <a:pt x="933252" y="90339"/>
                  <a:pt x="1170059" y="0"/>
                  <a:pt x="1406866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9959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3525C5-92DB-404A-B565-64B5CE50CD75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1594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6FEA6-B584-4FC3-A569-2F9D39399A7F}" type="datetime1">
              <a:rPr lang="en-US" smtClean="0"/>
              <a:t>9/28/2020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28E537-E56B-49CA-B596-52598082FBE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47593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4" r:id="rId8"/>
    <p:sldLayoutId id="2147483680" r:id="rId9"/>
    <p:sldLayoutId id="2147483681" r:id="rId10"/>
    <p:sldLayoutId id="2147483682" r:id="rId11"/>
    <p:sldLayoutId id="2147483683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black and white photo of a city&#10;&#10;Description automatically generated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9" name="Rectangle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3042284" y="3444079"/>
            <a:ext cx="6107441" cy="677108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400" b="1" dirty="0">
                <a:solidFill>
                  <a:schemeClr val="bg1"/>
                </a:solidFill>
                <a:latin typeface="+mj-lt"/>
              </a:rPr>
              <a:t>US Accidents Analysis 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5420527" y="4150067"/>
            <a:ext cx="1350946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2000">
                <a:solidFill>
                  <a:schemeClr val="bg1"/>
                </a:solidFill>
              </a:rPr>
              <a:t>Laury </a:t>
            </a:r>
            <a:r>
              <a:rPr lang="en-US" sz="2000" dirty="0">
                <a:solidFill>
                  <a:schemeClr val="bg1"/>
                </a:solidFill>
              </a:rPr>
              <a:t>Benoit</a:t>
            </a:r>
          </a:p>
        </p:txBody>
      </p:sp>
      <p:sp>
        <p:nvSpPr>
          <p:cNvPr id="2" name="Oval 1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657640" y="2479683"/>
            <a:ext cx="876722" cy="876720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0" name="Oval 9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043971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Oval 1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442756" y="2565407"/>
            <a:ext cx="705274" cy="705272"/>
          </a:xfrm>
          <a:prstGeom prst="ellipse">
            <a:avLst/>
          </a:prstGeom>
          <a:solidFill>
            <a:srgbClr val="43CDD9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2" hidden="1">
            <a:extLst>
              <a:ext uri="{FF2B5EF4-FFF2-40B4-BE49-F238E27FC236}">
                <a16:creationId xmlns:a16="http://schemas.microsoft.com/office/drawing/2014/main" id="{80AA5C56-EC57-4914-8118-68854697E0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721CB9-DE97-40CB-8D57-C8FFED24D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5082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F818D0F2-4858-4F0A-9BB8-82D65B7CC83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3467" y="1443480"/>
            <a:ext cx="5294716" cy="3971037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BA3897B6-96CD-4D43-871C-8BC3B4EC9A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68"/>
          <a:stretch/>
        </p:blipFill>
        <p:spPr>
          <a:xfrm>
            <a:off x="6253817" y="1470643"/>
            <a:ext cx="5294715" cy="3916713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CB937F-3AB9-494B-9184-AA28FC726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/>
              <a:pPr>
                <a:spcAft>
                  <a:spcPts val="600"/>
                </a:spcAft>
              </a:pPr>
              <a:t>10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51D72D-AF31-4994-BF87-755A9278218B}"/>
              </a:ext>
            </a:extLst>
          </p:cNvPr>
          <p:cNvSpPr txBox="1"/>
          <p:nvPr/>
        </p:nvSpPr>
        <p:spPr>
          <a:xfrm>
            <a:off x="3633123" y="626864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Severity Per State</a:t>
            </a:r>
          </a:p>
        </p:txBody>
      </p:sp>
    </p:spTree>
    <p:extLst>
      <p:ext uri="{BB962C8B-B14F-4D97-AF65-F5344CB8AC3E}">
        <p14:creationId xmlns:p14="http://schemas.microsoft.com/office/powerpoint/2010/main" val="13710884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31" name="Freeform: Shape 30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picture containing bird&#10;&#10;Description automatically generated">
            <a:extLst>
              <a:ext uri="{FF2B5EF4-FFF2-40B4-BE49-F238E27FC236}">
                <a16:creationId xmlns:a16="http://schemas.microsoft.com/office/drawing/2014/main" id="{9C297A7B-5545-4436-8E7C-16105B0076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2" r="1" b="1"/>
          <a:stretch/>
        </p:blipFill>
        <p:spPr>
          <a:xfrm>
            <a:off x="1114426" y="574722"/>
            <a:ext cx="9128219" cy="6283278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C1CA94-56C8-4584-9D8F-BD22541B5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428E537-E56B-49CA-B596-52598082FBE8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11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EEFBDE-2620-4097-967F-2298A25317AB}"/>
              </a:ext>
            </a:extLst>
          </p:cNvPr>
          <p:cNvSpPr txBox="1"/>
          <p:nvPr/>
        </p:nvSpPr>
        <p:spPr>
          <a:xfrm>
            <a:off x="3346520" y="165963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Different States Per 1000</a:t>
            </a:r>
          </a:p>
        </p:txBody>
      </p:sp>
    </p:spTree>
    <p:extLst>
      <p:ext uri="{BB962C8B-B14F-4D97-AF65-F5344CB8AC3E}">
        <p14:creationId xmlns:p14="http://schemas.microsoft.com/office/powerpoint/2010/main" val="20076877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2" name="Freeform: Shape 21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376A08E4-C000-4864-B026-BD28F1110CE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2" r="1" b="1"/>
          <a:stretch/>
        </p:blipFill>
        <p:spPr>
          <a:xfrm>
            <a:off x="1126367" y="566291"/>
            <a:ext cx="9237401" cy="6358432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70FAAAB-52FA-4CF7-A4DA-E58D64277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428E537-E56B-49CA-B596-52598082FBE8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12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5396167-855E-47C7-9DC4-8BBFFAD0FF21}"/>
              </a:ext>
            </a:extLst>
          </p:cNvPr>
          <p:cNvSpPr txBox="1"/>
          <p:nvPr/>
        </p:nvSpPr>
        <p:spPr>
          <a:xfrm>
            <a:off x="3264633" y="196959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Different States Per 1000 Sq. Miles</a:t>
            </a:r>
          </a:p>
        </p:txBody>
      </p:sp>
    </p:spTree>
    <p:extLst>
      <p:ext uri="{BB962C8B-B14F-4D97-AF65-F5344CB8AC3E}">
        <p14:creationId xmlns:p14="http://schemas.microsoft.com/office/powerpoint/2010/main" val="31531886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Rectangle 27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0A6F79A-E1E4-4D8E-A6A9-6D1A25E404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r="-1" b="-1"/>
          <a:stretch/>
        </p:blipFill>
        <p:spPr>
          <a:xfrm>
            <a:off x="643467" y="1606728"/>
            <a:ext cx="5294716" cy="3644541"/>
          </a:xfrm>
          <a:prstGeom prst="rect">
            <a:avLst/>
          </a:prstGeom>
        </p:spPr>
      </p:pic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6" descr="A close up of a map&#10;&#10;Description automatically generated">
            <a:extLst>
              <a:ext uri="{FF2B5EF4-FFF2-40B4-BE49-F238E27FC236}">
                <a16:creationId xmlns:a16="http://schemas.microsoft.com/office/drawing/2014/main" id="{579B90D3-E942-4778-95EF-AB8A67E0C38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r="-1" b="-1"/>
          <a:stretch/>
        </p:blipFill>
        <p:spPr>
          <a:xfrm>
            <a:off x="6253817" y="1606730"/>
            <a:ext cx="5294715" cy="3644540"/>
          </a:xfrm>
          <a:prstGeom prst="rect">
            <a:avLst/>
          </a:prstGeom>
        </p:spPr>
      </p:pic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C7EE091-B3B4-4C37-8BB6-C40BEB8B62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4EFBED8-ECA9-4704-940C-78DEA8BE4886}"/>
              </a:ext>
            </a:extLst>
          </p:cNvPr>
          <p:cNvSpPr txBox="1"/>
          <p:nvPr/>
        </p:nvSpPr>
        <p:spPr>
          <a:xfrm>
            <a:off x="3633123" y="626864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Month</a:t>
            </a:r>
          </a:p>
        </p:txBody>
      </p:sp>
    </p:spTree>
    <p:extLst>
      <p:ext uri="{BB962C8B-B14F-4D97-AF65-F5344CB8AC3E}">
        <p14:creationId xmlns:p14="http://schemas.microsoft.com/office/powerpoint/2010/main" val="37011406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Freeform: Shape 27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2E9D90-CB60-44FD-9A9A-66D2C2CF55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6" b="-1"/>
          <a:stretch/>
        </p:blipFill>
        <p:spPr>
          <a:xfrm>
            <a:off x="1114427" y="372746"/>
            <a:ext cx="9421646" cy="6485254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6A4068-C1F1-4351-A35E-BC9730C4B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14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E4AF8D-5722-46AA-83A7-4008BED58D17}"/>
              </a:ext>
            </a:extLst>
          </p:cNvPr>
          <p:cNvSpPr txBox="1"/>
          <p:nvPr/>
        </p:nvSpPr>
        <p:spPr>
          <a:xfrm>
            <a:off x="3523941" y="101425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Day</a:t>
            </a:r>
          </a:p>
        </p:txBody>
      </p:sp>
    </p:spTree>
    <p:extLst>
      <p:ext uri="{BB962C8B-B14F-4D97-AF65-F5344CB8AC3E}">
        <p14:creationId xmlns:p14="http://schemas.microsoft.com/office/powerpoint/2010/main" val="12520262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978-647C-44B1-ABA6-1572383BA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Hourly Patterns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181B3-BB5D-4A75-8038-A58EFDC7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9" name="Picture 8" descr="A close up of a map&#10;&#10;Description automatically generated">
            <a:extLst>
              <a:ext uri="{FF2B5EF4-FFF2-40B4-BE49-F238E27FC236}">
                <a16:creationId xmlns:a16="http://schemas.microsoft.com/office/drawing/2014/main" id="{DCD20D26-C6C0-4716-8344-921257AC1E2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6836" y="2136621"/>
            <a:ext cx="5576079" cy="4182059"/>
          </a:xfrm>
          <a:prstGeom prst="rect">
            <a:avLst/>
          </a:prstGeom>
        </p:spPr>
      </p:pic>
      <p:pic>
        <p:nvPicPr>
          <p:cNvPr id="10" name="Content Placeholder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7FEB18B3-5ADB-4AF8-9F0D-ADC80A336E8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r="-1" b="-1"/>
          <a:stretch/>
        </p:blipFill>
        <p:spPr>
          <a:xfrm>
            <a:off x="838200" y="2157832"/>
            <a:ext cx="5133975" cy="4182059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40568728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Freeform: Shape 26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A0D90C73-445A-4D99-94AC-838CD3B51F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2" r="1" b="1"/>
          <a:stretch/>
        </p:blipFill>
        <p:spPr>
          <a:xfrm>
            <a:off x="1114427" y="541568"/>
            <a:ext cx="9176384" cy="6316432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4726A7C-B6E9-41DE-B0C4-6EFF75358F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428E537-E56B-49CA-B596-52598082FBE8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16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317530-7D4F-4D4C-93D9-555B3785ACD9}"/>
              </a:ext>
            </a:extLst>
          </p:cNvPr>
          <p:cNvSpPr txBox="1"/>
          <p:nvPr/>
        </p:nvSpPr>
        <p:spPr>
          <a:xfrm>
            <a:off x="3517117" y="172236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Weather Conditions</a:t>
            </a:r>
          </a:p>
        </p:txBody>
      </p:sp>
    </p:spTree>
    <p:extLst>
      <p:ext uri="{BB962C8B-B14F-4D97-AF65-F5344CB8AC3E}">
        <p14:creationId xmlns:p14="http://schemas.microsoft.com/office/powerpoint/2010/main" val="30059364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04EF4B-66E7-4573-BD1E-26A5F596F1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29" y="640080"/>
            <a:ext cx="6274590" cy="4018341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Q &amp; A</a:t>
            </a:r>
            <a:br>
              <a:rPr lang="en-US" sz="6000" dirty="0"/>
            </a:br>
            <a:endParaRPr lang="en-US" sz="6000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C45B216-2D81-4F92-BFE1-1468B4AD949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600" r="2" b="2"/>
          <a:stretch/>
        </p:blipFill>
        <p:spPr>
          <a:xfrm>
            <a:off x="1" y="10"/>
            <a:ext cx="4654296" cy="6857990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BB583EE-945B-4078-8690-F98D778FC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154092" y="6356350"/>
            <a:ext cx="1199707" cy="365125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  <a:defRPr/>
            </a:pPr>
            <a:fld id="{A428E537-E56B-49CA-B596-52598082FBE8}" type="slidenum">
              <a:rPr lang="en-US">
                <a:solidFill>
                  <a:prstClr val="black">
                    <a:tint val="75000"/>
                  </a:prstClr>
                </a:solidFill>
                <a:latin typeface="Calibri" panose="020F0502020204030204"/>
              </a:rPr>
              <a:pPr>
                <a:spcAft>
                  <a:spcPts val="600"/>
                </a:spcAft>
                <a:defRPr/>
              </a:pPr>
              <a:t>17</a:t>
            </a:fld>
            <a:endParaRPr lang="en-US">
              <a:solidFill>
                <a:prstClr val="black">
                  <a:tint val="75000"/>
                </a:prstClr>
              </a:solidFill>
              <a:latin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274640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2"/>
            <a:ext cx="12192000" cy="6857999"/>
          </a:xfrm>
          <a:custGeom>
            <a:avLst/>
            <a:gdLst>
              <a:gd name="connsiteX0" fmla="*/ 0 w 12192000"/>
              <a:gd name="connsiteY0" fmla="*/ 0 h 6857999"/>
              <a:gd name="connsiteX1" fmla="*/ 12192000 w 12192000"/>
              <a:gd name="connsiteY1" fmla="*/ 0 h 6857999"/>
              <a:gd name="connsiteX2" fmla="*/ 12192000 w 12192000"/>
              <a:gd name="connsiteY2" fmla="*/ 6857999 h 6857999"/>
              <a:gd name="connsiteX3" fmla="*/ 0 w 12192000"/>
              <a:gd name="connsiteY3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7999">
                <a:moveTo>
                  <a:pt x="0" y="0"/>
                </a:moveTo>
                <a:lnTo>
                  <a:pt x="12192000" y="0"/>
                </a:lnTo>
                <a:lnTo>
                  <a:pt x="12192000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5" name="Rectangle 4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0">
            <a:gsLst>
              <a:gs pos="100000">
                <a:srgbClr val="1F2229">
                  <a:alpha val="60000"/>
                </a:srgbClr>
              </a:gs>
              <a:gs pos="20000">
                <a:srgbClr val="1F2229">
                  <a:alpha val="91765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1" name="Group 20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757714" y="1626921"/>
            <a:ext cx="6676572" cy="3604160"/>
            <a:chOff x="2162629" y="1305681"/>
            <a:chExt cx="7866742" cy="4246640"/>
          </a:xfrm>
        </p:grpSpPr>
        <p:sp>
          <p:nvSpPr>
            <p:cNvPr id="17" name="Oval 16"/>
            <p:cNvSpPr/>
            <p:nvPr/>
          </p:nvSpPr>
          <p:spPr>
            <a:xfrm>
              <a:off x="5782715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2162629" y="1305681"/>
              <a:ext cx="4246656" cy="4246640"/>
            </a:xfrm>
            <a:prstGeom prst="ellipse">
              <a:avLst/>
            </a:prstGeom>
            <a:solidFill>
              <a:srgbClr val="43CDD9">
                <a:alpha val="3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Oval 15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456507" y="789512"/>
            <a:ext cx="5278993" cy="5278976"/>
          </a:xfrm>
          <a:prstGeom prst="ellipse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9" name="Oval 1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3879010" y="1212017"/>
            <a:ext cx="4433981" cy="4433966"/>
          </a:xfrm>
          <a:prstGeom prst="ellipse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381588" y="3059668"/>
            <a:ext cx="3428824" cy="73866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ctr">
              <a:tabLst>
                <a:tab pos="347663" algn="l"/>
              </a:tabLst>
            </a:pPr>
            <a:r>
              <a:rPr lang="en-US" sz="4800" b="1" dirty="0">
                <a:solidFill>
                  <a:srgbClr val="FFFFFF"/>
                </a:solidFill>
                <a:latin typeface="+mj-lt"/>
              </a:rPr>
              <a:t>THANK YOU</a:t>
            </a:r>
          </a:p>
        </p:txBody>
      </p:sp>
      <p:sp>
        <p:nvSpPr>
          <p:cNvPr id="2" name="Title 1" hidden="1">
            <a:extLst>
              <a:ext uri="{FF2B5EF4-FFF2-40B4-BE49-F238E27FC236}">
                <a16:creationId xmlns:a16="http://schemas.microsoft.com/office/drawing/2014/main" id="{10E603A3-B905-4FE4-AF3D-7ABD07598B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Slide 11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F5B110-6C70-40B3-BF88-D80ADEAF50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28E537-E56B-49CA-B596-52598082FBE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56282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978-647C-44B1-ABA6-1572383BA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Overview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181B3-BB5D-4A75-8038-A58EFDC7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015B36-A4DA-4183-BD07-2BF71D8685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040" y="2435194"/>
            <a:ext cx="9363143" cy="428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4464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978-647C-44B1-ABA6-1572383BA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Mining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181B3-BB5D-4A75-8038-A58EFDC7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3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4CE7ED24-1110-4127-8952-00969B237B6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3452449067"/>
              </p:ext>
            </p:extLst>
          </p:nvPr>
        </p:nvGraphicFramePr>
        <p:xfrm>
          <a:off x="1000874" y="2374051"/>
          <a:ext cx="10352926" cy="4336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99014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741978-647C-44B1-ABA6-1572383BA0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Data Mining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5711A0E-A428-4ED1-96CB-33D69FD842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00874" y="2043803"/>
            <a:ext cx="10190252" cy="80683"/>
          </a:xfrm>
          <a:prstGeom prst="rect">
            <a:avLst/>
          </a:prstGeom>
          <a:solidFill>
            <a:schemeClr val="tx1">
              <a:lumMod val="50000"/>
              <a:lumOff val="50000"/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B181B3-BB5D-4A75-8038-A58EFDC78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spcAft>
                  <a:spcPts val="600"/>
                </a:spcAft>
              </a:pPr>
              <a:t>4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4CE7ED24-1110-4127-8952-00969B237B66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546068856"/>
              </p:ext>
            </p:extLst>
          </p:nvPr>
        </p:nvGraphicFramePr>
        <p:xfrm>
          <a:off x="1000874" y="2374051"/>
          <a:ext cx="10352926" cy="433608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341250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558934B-952B-4D57-AB5C-F7FB60F4D0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0" r="335" b="-1"/>
          <a:stretch/>
        </p:blipFill>
        <p:spPr>
          <a:xfrm>
            <a:off x="643467" y="1606747"/>
            <a:ext cx="5294716" cy="3644503"/>
          </a:xfrm>
          <a:prstGeom prst="rect">
            <a:avLst/>
          </a:prstGeom>
        </p:spPr>
      </p:pic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B9DA3541-6E1D-4B36-87DE-4D11DBC0C17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26" b="-1"/>
          <a:stretch/>
        </p:blipFill>
        <p:spPr>
          <a:xfrm>
            <a:off x="6253817" y="1606730"/>
            <a:ext cx="5294715" cy="3644540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C7FD8BEB-5C5A-4247-9DD4-9DC744576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3F37E5A-48A5-4332-AC0E-1EADA5E89D47}"/>
              </a:ext>
            </a:extLst>
          </p:cNvPr>
          <p:cNvSpPr txBox="1"/>
          <p:nvPr/>
        </p:nvSpPr>
        <p:spPr>
          <a:xfrm>
            <a:off x="3633123" y="626864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Time Zone</a:t>
            </a:r>
          </a:p>
        </p:txBody>
      </p:sp>
    </p:spTree>
    <p:extLst>
      <p:ext uri="{BB962C8B-B14F-4D97-AF65-F5344CB8AC3E}">
        <p14:creationId xmlns:p14="http://schemas.microsoft.com/office/powerpoint/2010/main" val="31826744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9F529C3-C941-49FD-8C67-82F134F64B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50000"/>
              <a:lumOff val="5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0586029-32A0-47E5-9AEC-AE3ABA6B94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999E5859-EE72-4118-ABA7-18B7156017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3" r="613" b="-1"/>
          <a:stretch/>
        </p:blipFill>
        <p:spPr>
          <a:xfrm>
            <a:off x="643467" y="1606728"/>
            <a:ext cx="5294716" cy="3644541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8C730EAB-A532-4295-A302-FB4B90DB9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79958" y="1143000"/>
            <a:ext cx="0" cy="4572000"/>
          </a:xfrm>
          <a:prstGeom prst="line">
            <a:avLst/>
          </a:prstGeom>
          <a:ln>
            <a:solidFill>
              <a:srgbClr val="4E4E4E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Content Placeholder 5" descr="A screenshot of a cell phone&#10;&#10;Description automatically generated">
            <a:extLst>
              <a:ext uri="{FF2B5EF4-FFF2-40B4-BE49-F238E27FC236}">
                <a16:creationId xmlns:a16="http://schemas.microsoft.com/office/drawing/2014/main" id="{4A9A7C73-4F90-4714-A4F4-ED2E6B26F85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" r="689" b="-1"/>
          <a:stretch/>
        </p:blipFill>
        <p:spPr>
          <a:xfrm>
            <a:off x="6253817" y="1606730"/>
            <a:ext cx="5294715" cy="364454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A5620E-3FB8-41AA-9152-02A5607A7D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9C07BD8-14D3-41F5-BE46-96A4EF37C6DA}"/>
              </a:ext>
            </a:extLst>
          </p:cNvPr>
          <p:cNvSpPr txBox="1"/>
          <p:nvPr/>
        </p:nvSpPr>
        <p:spPr>
          <a:xfrm>
            <a:off x="3633123" y="626864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Severity in different Time zone</a:t>
            </a:r>
          </a:p>
        </p:txBody>
      </p:sp>
    </p:spTree>
    <p:extLst>
      <p:ext uri="{BB962C8B-B14F-4D97-AF65-F5344CB8AC3E}">
        <p14:creationId xmlns:p14="http://schemas.microsoft.com/office/powerpoint/2010/main" val="38078645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close up of a logo&#10;&#10;Description automatically generated">
            <a:extLst>
              <a:ext uri="{FF2B5EF4-FFF2-40B4-BE49-F238E27FC236}">
                <a16:creationId xmlns:a16="http://schemas.microsoft.com/office/drawing/2014/main" id="{B3FCC487-72AB-4128-8FD5-D27AA1B6ABD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9" r="516" b="-1"/>
          <a:stretch/>
        </p:blipFill>
        <p:spPr>
          <a:xfrm>
            <a:off x="1114426" y="349260"/>
            <a:ext cx="9455765" cy="6508740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C3CB990-EAA5-4B62-B76A-D4FCA287BF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7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D3D1D1-F8C6-4933-B069-78C1266EAEA3}"/>
              </a:ext>
            </a:extLst>
          </p:cNvPr>
          <p:cNvSpPr txBox="1"/>
          <p:nvPr/>
        </p:nvSpPr>
        <p:spPr>
          <a:xfrm>
            <a:off x="3379431" y="67305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Severity in Time Zone</a:t>
            </a:r>
          </a:p>
        </p:txBody>
      </p:sp>
    </p:spTree>
    <p:extLst>
      <p:ext uri="{BB962C8B-B14F-4D97-AF65-F5344CB8AC3E}">
        <p14:creationId xmlns:p14="http://schemas.microsoft.com/office/powerpoint/2010/main" val="3865057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C83A5C14-ED91-4CD1-809E-D29FF97C9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9" name="Freeform: Shape 18">
            <a:extLst>
              <a:ext uri="{FF2B5EF4-FFF2-40B4-BE49-F238E27FC236}">
                <a16:creationId xmlns:a16="http://schemas.microsoft.com/office/drawing/2014/main" id="{56065185-5C34-4F86-AA96-AA4D065B0E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76200" sx="102000" sy="102000" algn="ctr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Content Placeholder 5" descr="A picture containing screenshot&#10;&#10;Description automatically generated">
            <a:extLst>
              <a:ext uri="{FF2B5EF4-FFF2-40B4-BE49-F238E27FC236}">
                <a16:creationId xmlns:a16="http://schemas.microsoft.com/office/drawing/2014/main" id="{5DC99FB5-EE48-408A-A4AD-B2A452C389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27" r="-1" b="-1"/>
          <a:stretch/>
        </p:blipFill>
        <p:spPr>
          <a:xfrm>
            <a:off x="1114427" y="325774"/>
            <a:ext cx="9489884" cy="6532225"/>
          </a:xfrm>
          <a:custGeom>
            <a:avLst/>
            <a:gdLst>
              <a:gd name="connsiteX0" fmla="*/ 1593452 w 9948672"/>
              <a:gd name="connsiteY0" fmla="*/ 0 h 6858000"/>
              <a:gd name="connsiteX1" fmla="*/ 8355220 w 9948672"/>
              <a:gd name="connsiteY1" fmla="*/ 0 h 6858000"/>
              <a:gd name="connsiteX2" fmla="*/ 8491722 w 9948672"/>
              <a:gd name="connsiteY2" fmla="*/ 130333 h 6858000"/>
              <a:gd name="connsiteX3" fmla="*/ 9948672 w 9948672"/>
              <a:gd name="connsiteY3" fmla="*/ 3652838 h 6858000"/>
              <a:gd name="connsiteX4" fmla="*/ 8812775 w 9948672"/>
              <a:gd name="connsiteY4" fmla="*/ 6821583 h 6858000"/>
              <a:gd name="connsiteX5" fmla="*/ 8781276 w 9948672"/>
              <a:gd name="connsiteY5" fmla="*/ 6858000 h 6858000"/>
              <a:gd name="connsiteX6" fmla="*/ 1167397 w 9948672"/>
              <a:gd name="connsiteY6" fmla="*/ 6858000 h 6858000"/>
              <a:gd name="connsiteX7" fmla="*/ 1135897 w 9948672"/>
              <a:gd name="connsiteY7" fmla="*/ 6821583 h 6858000"/>
              <a:gd name="connsiteX8" fmla="*/ 0 w 9948672"/>
              <a:gd name="connsiteY8" fmla="*/ 3652838 h 6858000"/>
              <a:gd name="connsiteX9" fmla="*/ 1456950 w 9948672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48672" h="6858000">
                <a:moveTo>
                  <a:pt x="1593452" y="0"/>
                </a:moveTo>
                <a:lnTo>
                  <a:pt x="8355220" y="0"/>
                </a:lnTo>
                <a:lnTo>
                  <a:pt x="8491722" y="130333"/>
                </a:lnTo>
                <a:cubicBezTo>
                  <a:pt x="9391900" y="1031820"/>
                  <a:pt x="9948672" y="2277214"/>
                  <a:pt x="9948672" y="3652838"/>
                </a:cubicBezTo>
                <a:cubicBezTo>
                  <a:pt x="9948672" y="4856509"/>
                  <a:pt x="9522393" y="5960473"/>
                  <a:pt x="8812775" y="6821583"/>
                </a:cubicBezTo>
                <a:lnTo>
                  <a:pt x="8781276" y="6858000"/>
                </a:lnTo>
                <a:lnTo>
                  <a:pt x="1167397" y="6858000"/>
                </a:lnTo>
                <a:lnTo>
                  <a:pt x="1135897" y="6821583"/>
                </a:lnTo>
                <a:cubicBezTo>
                  <a:pt x="426279" y="5960473"/>
                  <a:pt x="0" y="4856509"/>
                  <a:pt x="0" y="3652838"/>
                </a:cubicBezTo>
                <a:cubicBezTo>
                  <a:pt x="0" y="2277214"/>
                  <a:pt x="556772" y="1031820"/>
                  <a:pt x="1456950" y="130333"/>
                </a:cubicBezTo>
                <a:close/>
              </a:path>
            </a:pathLst>
          </a:cu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A306C-FF50-4917-B5C5-F31A4B77AF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290810" y="6356350"/>
            <a:ext cx="106299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428E537-E56B-49CA-B596-52598082FBE8}" type="slidenum"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pPr>
                <a:spcAft>
                  <a:spcPts val="600"/>
                </a:spcAft>
              </a:pPr>
              <a:t>8</a:t>
            </a:fld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ED087B1-2286-4303-913C-76909610E9D3}"/>
              </a:ext>
            </a:extLst>
          </p:cNvPr>
          <p:cNvSpPr txBox="1"/>
          <p:nvPr/>
        </p:nvSpPr>
        <p:spPr>
          <a:xfrm>
            <a:off x="3452314" y="141107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Different Time Zone per Population of 1000</a:t>
            </a:r>
          </a:p>
        </p:txBody>
      </p:sp>
    </p:spTree>
    <p:extLst>
      <p:ext uri="{BB962C8B-B14F-4D97-AF65-F5344CB8AC3E}">
        <p14:creationId xmlns:p14="http://schemas.microsoft.com/office/powerpoint/2010/main" val="2563141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7" descr="A screenshot of a cell phone&#10;&#10;Description automatically generated">
            <a:extLst>
              <a:ext uri="{FF2B5EF4-FFF2-40B4-BE49-F238E27FC236}">
                <a16:creationId xmlns:a16="http://schemas.microsoft.com/office/drawing/2014/main" id="{22B6EB3B-BE51-4BE7-9C5D-223FE1C9689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432" y="576001"/>
            <a:ext cx="8479747" cy="6245128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736D4E4-84E9-4190-940C-6F3F00BED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28E537-E56B-49CA-B596-52598082FBE8}" type="slidenum">
              <a:rPr lang="en-US" smtClean="0"/>
              <a:t>9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7C7787A-ADBD-4DA3-AC2A-3FBD903225C6}"/>
              </a:ext>
            </a:extLst>
          </p:cNvPr>
          <p:cNvSpPr txBox="1"/>
          <p:nvPr/>
        </p:nvSpPr>
        <p:spPr>
          <a:xfrm>
            <a:off x="3633123" y="626864"/>
            <a:ext cx="49257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By State</a:t>
            </a:r>
          </a:p>
        </p:txBody>
      </p:sp>
    </p:spTree>
    <p:extLst>
      <p:ext uri="{BB962C8B-B14F-4D97-AF65-F5344CB8AC3E}">
        <p14:creationId xmlns:p14="http://schemas.microsoft.com/office/powerpoint/2010/main" val="5595665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Warm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Modern 01">
      <a:majorFont>
        <a:latin typeface="Century Gothic"/>
        <a:ea typeface=""/>
        <a:cs typeface=""/>
      </a:majorFont>
      <a:minorFont>
        <a:latin typeface="Segoe UI Light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icrosoft_Data_Driven_Financial_Corporate.potx" id="{AF0BB5A1-6D8A-4FE6-8E42-5BDD7830AEFF}" vid="{0057B11C-41A7-4209-873B-0AFB0F6811B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</Words>
  <Application>Microsoft Office PowerPoint</Application>
  <PresentationFormat>Widescreen</PresentationFormat>
  <Paragraphs>48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4" baseType="lpstr">
      <vt:lpstr>Arial</vt:lpstr>
      <vt:lpstr>Arial Black</vt:lpstr>
      <vt:lpstr>Calibri</vt:lpstr>
      <vt:lpstr>Century Gothic</vt:lpstr>
      <vt:lpstr>Segoe UI Light</vt:lpstr>
      <vt:lpstr>Office Theme</vt:lpstr>
      <vt:lpstr>Slide 1</vt:lpstr>
      <vt:lpstr>Overview</vt:lpstr>
      <vt:lpstr>Data Mining</vt:lpstr>
      <vt:lpstr>Data Mining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Hourly Patterns </vt:lpstr>
      <vt:lpstr>PowerPoint Presentation</vt:lpstr>
      <vt:lpstr>Q &amp; A </vt:lpstr>
      <vt:lpstr>Slide 11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2020-01-11T14:37:38Z</dcterms:created>
  <dcterms:modified xsi:type="dcterms:W3CDTF">2020-09-29T00:44:31Z</dcterms:modified>
</cp:coreProperties>
</file>